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63" r:id="rId3"/>
    <p:sldId id="265" r:id="rId4"/>
    <p:sldId id="305" r:id="rId5"/>
    <p:sldId id="395" r:id="rId6"/>
    <p:sldId id="364" r:id="rId7"/>
    <p:sldId id="362" r:id="rId8"/>
    <p:sldId id="387" r:id="rId9"/>
    <p:sldId id="368" r:id="rId10"/>
    <p:sldId id="394" r:id="rId11"/>
    <p:sldId id="396" r:id="rId12"/>
    <p:sldId id="365" r:id="rId13"/>
    <p:sldId id="383" r:id="rId14"/>
    <p:sldId id="397" r:id="rId15"/>
    <p:sldId id="375" r:id="rId16"/>
    <p:sldId id="398" r:id="rId17"/>
    <p:sldId id="377" r:id="rId18"/>
    <p:sldId id="389" r:id="rId19"/>
    <p:sldId id="378" r:id="rId20"/>
    <p:sldId id="379" r:id="rId21"/>
    <p:sldId id="380" r:id="rId22"/>
    <p:sldId id="381" r:id="rId23"/>
    <p:sldId id="372" r:id="rId24"/>
    <p:sldId id="374" r:id="rId25"/>
    <p:sldId id="386" r:id="rId26"/>
    <p:sldId id="390" r:id="rId27"/>
    <p:sldId id="385" r:id="rId28"/>
    <p:sldId id="391" r:id="rId29"/>
    <p:sldId id="399" r:id="rId30"/>
    <p:sldId id="3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9"/>
    <p:restoredTop sz="95462"/>
  </p:normalViewPr>
  <p:slideViewPr>
    <p:cSldViewPr snapToGrid="0" snapToObjects="1">
      <p:cViewPr>
        <p:scale>
          <a:sx n="60" d="100"/>
          <a:sy n="60" d="100"/>
        </p:scale>
        <p:origin x="182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096BD-3386-F444-A394-8E81D4F3228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AAB51-233D-CB44-A402-CEFC1689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6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5A720-0DB9-E741-BDF5-E794D944EE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5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5A720-0DB9-E741-BDF5-E794D944EE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52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5A720-0DB9-E741-BDF5-E794D944EE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7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5A720-0DB9-E741-BDF5-E794D944EE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0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7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1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5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9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3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0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32B57-AA94-FF45-BAF4-7A844BBF642B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E039-5A84-D34A-8539-BA6E4FF4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1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19.png"/><Relationship Id="rId8" Type="http://schemas.openxmlformats.org/officeDocument/2006/relationships/image" Target="../media/image190.png"/><Relationship Id="rId9" Type="http://schemas.openxmlformats.org/officeDocument/2006/relationships/image" Target="../media/image200.png"/><Relationship Id="rId10" Type="http://schemas.openxmlformats.org/officeDocument/2006/relationships/image" Target="../media/image630.png"/><Relationship Id="rId11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Digging Deeper</a:t>
            </a:r>
            <a:br>
              <a:rPr lang="en-US" dirty="0" smtClean="0"/>
            </a:br>
            <a:r>
              <a:rPr lang="en-US" sz="4800" dirty="0" smtClean="0"/>
              <a:t>Neural Networks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Chris McCool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1"/>
          <a:stretch/>
        </p:blipFill>
        <p:spPr>
          <a:xfrm>
            <a:off x="8620480" y="9395"/>
            <a:ext cx="3551265" cy="156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6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Transfer Learning and Fine-Tuning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951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Transfer learning</a:t>
            </a:r>
          </a:p>
          <a:p>
            <a:pPr lvl="1"/>
            <a:r>
              <a:rPr lang="en-US" dirty="0" smtClean="0"/>
              <a:t>Rapid to train</a:t>
            </a:r>
          </a:p>
          <a:p>
            <a:pPr lvl="1"/>
            <a:r>
              <a:rPr lang="en-US" dirty="0" smtClean="0"/>
              <a:t>Overcomes data paucity</a:t>
            </a:r>
          </a:p>
          <a:p>
            <a:pPr lvl="1"/>
            <a:r>
              <a:rPr lang="en-US" dirty="0" smtClean="0"/>
              <a:t>Allows the use of ”complicated” DCNNs</a:t>
            </a:r>
          </a:p>
          <a:p>
            <a:pPr lvl="1"/>
            <a:endParaRPr lang="en-US" dirty="0"/>
          </a:p>
        </p:txBody>
      </p:sp>
      <p:pic>
        <p:nvPicPr>
          <p:cNvPr id="5" name="Picture 2" descr="mage result for inception-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3422277"/>
            <a:ext cx="10877550" cy="339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400" dirty="0" smtClean="0"/>
              <a:t>Object Detection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36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Using DCNNs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8763"/>
            <a:ext cx="8596668" cy="45125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Faster RCNN</a:t>
            </a:r>
          </a:p>
          <a:p>
            <a:r>
              <a:rPr lang="en-US" dirty="0" smtClean="0"/>
              <a:t>Object detection in a single network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Propose potential regions</a:t>
            </a:r>
            <a:r>
              <a:rPr lang="en-US" dirty="0"/>
              <a:t> </a:t>
            </a:r>
            <a:r>
              <a:rPr lang="en-US" dirty="0" smtClean="0"/>
              <a:t>of interest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Classify regions as being the object of interest or not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97" y="3857626"/>
            <a:ext cx="11502451" cy="29146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327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Using DCNNs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28" y="1690688"/>
            <a:ext cx="6604215" cy="4161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“Object </a:t>
            </a:r>
            <a:r>
              <a:rPr lang="en-US" dirty="0" smtClean="0"/>
              <a:t>Detection in Video using </a:t>
            </a:r>
            <a:r>
              <a:rPr lang="en-US" smtClean="0"/>
              <a:t>Faster R-CNN”, </a:t>
            </a:r>
            <a:r>
              <a:rPr lang="en-US" dirty="0" smtClean="0"/>
              <a:t>P. Ramachandran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0988" t="10078" r="40085" b="25294"/>
          <a:stretch/>
        </p:blipFill>
        <p:spPr>
          <a:xfrm>
            <a:off x="419899" y="2326964"/>
            <a:ext cx="3313263" cy="286682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9452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400" dirty="0" smtClean="0"/>
              <a:t>Model Compression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734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Compression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10759" cy="4351338"/>
          </a:xfrm>
        </p:spPr>
        <p:txBody>
          <a:bodyPr/>
          <a:lstStyle/>
          <a:p>
            <a:r>
              <a:rPr lang="en-US" dirty="0" smtClean="0"/>
              <a:t>Deep CNNs require </a:t>
            </a:r>
            <a:r>
              <a:rPr lang="en-US" dirty="0" err="1" smtClean="0"/>
              <a:t>specialised</a:t>
            </a:r>
            <a:r>
              <a:rPr lang="en-US" dirty="0" smtClean="0"/>
              <a:t> hardware to train</a:t>
            </a:r>
          </a:p>
          <a:p>
            <a:r>
              <a:rPr lang="en-US" dirty="0" smtClean="0"/>
              <a:t>Also require similar hardware to run</a:t>
            </a:r>
          </a:p>
          <a:p>
            <a:pPr lvl="1"/>
            <a:r>
              <a:rPr lang="en-US" dirty="0" smtClean="0"/>
              <a:t>Classify an image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How can we do this on a robot or mobile phone?</a:t>
            </a:r>
          </a:p>
          <a:p>
            <a:r>
              <a:rPr lang="en-US" dirty="0" smtClean="0"/>
              <a:t>How can we do this with 1000’s of queries a second?</a:t>
            </a:r>
          </a:p>
          <a:p>
            <a:pPr lvl="1"/>
            <a:r>
              <a:rPr lang="en-US" dirty="0" smtClean="0"/>
              <a:t>With a limited resource budget?</a:t>
            </a:r>
          </a:p>
        </p:txBody>
      </p:sp>
      <p:pic>
        <p:nvPicPr>
          <p:cNvPr id="4" name="Picture 4" descr="mage result for nvidia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959" y="2503489"/>
            <a:ext cx="5319760" cy="34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74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ed Classific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DCNNs: for </a:t>
            </a:r>
            <a:r>
              <a:rPr lang="en-US" dirty="0" smtClean="0"/>
              <a:t>resource limited environments</a:t>
            </a:r>
            <a:endParaRPr lang="en-US" dirty="0"/>
          </a:p>
        </p:txBody>
      </p:sp>
      <p:pic>
        <p:nvPicPr>
          <p:cNvPr id="1028" name="Picture 4" descr="mage result for nvidi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0" y="1813850"/>
            <a:ext cx="7432159" cy="480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etson TK1 Development K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10" y="3194030"/>
            <a:ext cx="3580096" cy="20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6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518160"/>
            <a:ext cx="10313755" cy="1320800"/>
          </a:xfrm>
        </p:spPr>
        <p:txBody>
          <a:bodyPr/>
          <a:lstStyle/>
          <a:p>
            <a:r>
              <a:rPr lang="en-US"/>
              <a:t>DCNNs: for resource limited environments</a:t>
            </a:r>
            <a:endParaRPr lang="en-US" dirty="0"/>
          </a:p>
        </p:txBody>
      </p:sp>
      <p:pic>
        <p:nvPicPr>
          <p:cNvPr id="13318" name="Picture 6" descr="http://www.tetracam.com/JPEGs/Integr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614488"/>
            <a:ext cx="2790682" cy="215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65" y="4249382"/>
            <a:ext cx="4026609" cy="1981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668" y="4249382"/>
            <a:ext cx="3452812" cy="22598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703" y="1614488"/>
            <a:ext cx="3343272" cy="20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9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Compression: pruning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016074" cy="388077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Anwar et al. proposed pruning the network</a:t>
            </a:r>
          </a:p>
          <a:p>
            <a:pPr lvl="1"/>
            <a:r>
              <a:rPr lang="en-US" dirty="0" smtClean="0"/>
              <a:t>Retrain the network</a:t>
            </a:r>
          </a:p>
          <a:p>
            <a:pPr lvl="1"/>
            <a:endParaRPr lang="en-US" dirty="0"/>
          </a:p>
          <a:p>
            <a:r>
              <a:rPr lang="en-US" dirty="0" smtClean="0"/>
              <a:t>Han et al.</a:t>
            </a:r>
          </a:p>
          <a:p>
            <a:pPr lvl="1"/>
            <a:r>
              <a:rPr lang="en-US" dirty="0" smtClean="0"/>
              <a:t>Pruning</a:t>
            </a:r>
          </a:p>
          <a:p>
            <a:pPr lvl="1"/>
            <a:r>
              <a:rPr lang="en-US" dirty="0" smtClean="0"/>
              <a:t>Quantization</a:t>
            </a:r>
          </a:p>
          <a:p>
            <a:pPr lvl="1"/>
            <a:r>
              <a:rPr lang="en-US" dirty="0" smtClean="0"/>
              <a:t>Huffman coding</a:t>
            </a:r>
          </a:p>
          <a:p>
            <a:pPr lvl="1"/>
            <a:endParaRPr lang="en-US" dirty="0"/>
          </a:p>
          <a:p>
            <a:r>
              <a:rPr lang="en-US" dirty="0" smtClean="0"/>
              <a:t>Reduce memory by 49 times</a:t>
            </a:r>
          </a:p>
          <a:p>
            <a:r>
              <a:rPr lang="en-US" dirty="0" smtClean="0"/>
              <a:t>Reduced computation time by 3.5 times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777" y="1463040"/>
            <a:ext cx="3561122" cy="529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479" y="6271551"/>
            <a:ext cx="7264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S. Anwar, K. Hwang, and W. Sung, “Structured pruning of deep </a:t>
            </a:r>
            <a:r>
              <a:rPr lang="en-US" sz="1000" dirty="0" smtClean="0"/>
              <a:t>convolutional </a:t>
            </a:r>
            <a:r>
              <a:rPr lang="en-US" sz="1000" dirty="0"/>
              <a:t>neural networks,” </a:t>
            </a:r>
            <a:r>
              <a:rPr lang="en-US" sz="1000" i="1" dirty="0" err="1" smtClean="0"/>
              <a:t>ArXiv</a:t>
            </a:r>
            <a:r>
              <a:rPr lang="en-US" sz="1000" dirty="0"/>
              <a:t>, 2015.</a:t>
            </a:r>
            <a:br>
              <a:rPr lang="en-US" sz="1000" dirty="0"/>
            </a:br>
            <a:r>
              <a:rPr lang="en-US" sz="1000" dirty="0" smtClean="0"/>
              <a:t>S</a:t>
            </a:r>
            <a:r>
              <a:rPr lang="en-US" sz="1000" dirty="0"/>
              <a:t>. Han, M. H, and W. Dally, “Deep compression: </a:t>
            </a:r>
            <a:r>
              <a:rPr lang="en-US" sz="1000" dirty="0" smtClean="0"/>
              <a:t>Compressing deep neural </a:t>
            </a:r>
            <a:r>
              <a:rPr lang="en-US" sz="1000" dirty="0"/>
              <a:t>networks with pruning, trained quantization </a:t>
            </a:r>
            <a:r>
              <a:rPr lang="en-US" sz="1000" dirty="0" smtClean="0"/>
              <a:t>and </a:t>
            </a:r>
            <a:r>
              <a:rPr lang="en-US" sz="1000" dirty="0" err="1" smtClean="0"/>
              <a:t>huffman</a:t>
            </a:r>
            <a:r>
              <a:rPr lang="en-US" sz="1000" dirty="0" smtClean="0"/>
              <a:t> </a:t>
            </a:r>
            <a:r>
              <a:rPr lang="en-US" sz="1000" dirty="0"/>
              <a:t>coding,” </a:t>
            </a:r>
            <a:r>
              <a:rPr lang="en-US" sz="1000" i="1" dirty="0" smtClean="0"/>
              <a:t>ICLR</a:t>
            </a:r>
            <a:r>
              <a:rPr lang="en-US" sz="1000" dirty="0"/>
              <a:t>, 2016.</a:t>
            </a:r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3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5498" y="309964"/>
          <a:ext cx="12192000" cy="63919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2995"/>
                <a:gridCol w="7419123"/>
                <a:gridCol w="2559882"/>
              </a:tblGrid>
              <a:tr h="4117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Time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Presentation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Practical Session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5405" marR="68580" marT="0" marB="0"/>
                </a:tc>
              </a:tr>
              <a:tr h="20403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12.45am – 2.45pm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Digging Deeper: Neural networks</a:t>
                      </a:r>
                      <a:endParaRPr lang="en-US" sz="2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1. Overview of NNs</a:t>
                      </a:r>
                      <a:endParaRPr lang="en-US" sz="2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2. Convolutional </a:t>
                      </a:r>
                      <a:r>
                        <a:rPr lang="en-AU" sz="2800" dirty="0" smtClean="0">
                          <a:effectLst/>
                        </a:rPr>
                        <a:t>NNs</a:t>
                      </a:r>
                      <a:endParaRPr lang="en-US" sz="2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3. Deep learning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NN analysis in </a:t>
                      </a:r>
                      <a:r>
                        <a:rPr lang="en-AU" sz="2800" dirty="0" smtClean="0">
                          <a:effectLst/>
                        </a:rPr>
                        <a:t>Python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5405" marR="68580" marT="0" marB="0"/>
                </a:tc>
              </a:tr>
              <a:tr h="8234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2.45pm – 3.00pm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Break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 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5405" marR="68580" marT="0" marB="0"/>
                </a:tc>
              </a:tr>
              <a:tr h="8234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3.00pm – 4.30pm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Extended topics: NNs</a:t>
                      </a:r>
                      <a:br>
                        <a:rPr lang="en-AU" sz="2800" dirty="0">
                          <a:effectLst/>
                        </a:rPr>
                      </a:br>
                      <a:r>
                        <a:rPr lang="en-AU" sz="2800" dirty="0">
                          <a:effectLst/>
                        </a:rPr>
                        <a:t>NNs for </a:t>
                      </a:r>
                      <a:r>
                        <a:rPr lang="en-AU" sz="2800" dirty="0" smtClean="0">
                          <a:effectLst/>
                        </a:rPr>
                        <a:t>2D images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NN analysis in </a:t>
                      </a:r>
                      <a:r>
                        <a:rPr lang="en-AU" sz="2800" dirty="0" smtClean="0">
                          <a:effectLst/>
                        </a:rPr>
                        <a:t>Python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5405" marR="68580" marT="0" marB="0"/>
                </a:tc>
              </a:tr>
              <a:tr h="12169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4.30pm – 5.00pm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Extended topics: NNs</a:t>
                      </a:r>
                      <a:endParaRPr lang="en-US" sz="2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Deep Learning Systems</a:t>
                      </a:r>
                      <a:endParaRPr lang="en-US" sz="2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>
                          <a:effectLst/>
                        </a:rPr>
                        <a:t>Concluding remarks: Day 2</a:t>
                      </a:r>
                      <a:endParaRPr lang="en-US" sz="280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58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800" dirty="0">
                          <a:effectLst/>
                        </a:rPr>
                        <a:t>No </a:t>
                      </a:r>
                      <a:r>
                        <a:rPr lang="en-AU" sz="2800" dirty="0" err="1" smtClean="0">
                          <a:effectLst/>
                        </a:rPr>
                        <a:t>prac</a:t>
                      </a:r>
                      <a:r>
                        <a:rPr lang="en-AU" sz="2800" dirty="0" smtClean="0">
                          <a:effectLst/>
                        </a:rPr>
                        <a:t>.</a:t>
                      </a:r>
                      <a:endParaRPr lang="en-US" sz="2800" dirty="0">
                        <a:solidFill>
                          <a:srgbClr val="00000A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5405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4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Compression: distillation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3391" y="1698397"/>
            <a:ext cx="8596668" cy="3880773"/>
          </a:xfrm>
        </p:spPr>
        <p:txBody>
          <a:bodyPr>
            <a:normAutofit/>
          </a:bodyPr>
          <a:lstStyle/>
          <a:p>
            <a:r>
              <a:rPr lang="en-AU" sz="2000" dirty="0" smtClean="0"/>
              <a:t>“</a:t>
            </a:r>
            <a:r>
              <a:rPr lang="en-AU" sz="2000" dirty="0" err="1" smtClean="0"/>
              <a:t>Distill</a:t>
            </a:r>
            <a:r>
              <a:rPr lang="en-AU" sz="2000" dirty="0" smtClean="0"/>
              <a:t>” the information from a complicated model</a:t>
            </a:r>
          </a:p>
          <a:p>
            <a:pPr lvl="1"/>
            <a:r>
              <a:rPr lang="en-AU" dirty="0" smtClean="0"/>
              <a:t>Approximate the function represented by the complicated network</a:t>
            </a:r>
          </a:p>
          <a:p>
            <a:pPr lvl="1"/>
            <a:r>
              <a:rPr lang="en-AU" dirty="0" smtClean="0"/>
              <a:t>Modelling the class distribution</a:t>
            </a:r>
          </a:p>
          <a:p>
            <a:pPr lvl="1"/>
            <a:r>
              <a:rPr lang="en-AU" dirty="0"/>
              <a:t>From </a:t>
            </a:r>
            <a:r>
              <a:rPr lang="en-AU" dirty="0" err="1" smtClean="0"/>
              <a:t>Bucila</a:t>
            </a:r>
            <a:r>
              <a:rPr lang="en-AU" dirty="0" smtClean="0"/>
              <a:t> et al. and more recently Hinton et al.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402336" y="6448895"/>
            <a:ext cx="993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C. </a:t>
            </a:r>
            <a:r>
              <a:rPr lang="en-US" sz="1000" dirty="0" err="1"/>
              <a:t>Bucila</a:t>
            </a:r>
            <a:r>
              <a:rPr lang="en-US" sz="1000" dirty="0"/>
              <a:t>, R. </a:t>
            </a:r>
            <a:r>
              <a:rPr lang="en-US" sz="1000" dirty="0" err="1"/>
              <a:t>Caruana</a:t>
            </a:r>
            <a:r>
              <a:rPr lang="en-US" sz="1000" dirty="0"/>
              <a:t>, and A. </a:t>
            </a:r>
            <a:r>
              <a:rPr lang="en-US" sz="1000" dirty="0" err="1"/>
              <a:t>Niculescu-Mizil</a:t>
            </a:r>
            <a:r>
              <a:rPr lang="en-US" sz="1000" dirty="0"/>
              <a:t>, “Model compression,” </a:t>
            </a:r>
            <a:r>
              <a:rPr lang="en-US" sz="1000" i="1" dirty="0" smtClean="0"/>
              <a:t>KDD</a:t>
            </a:r>
            <a:r>
              <a:rPr lang="en-US" sz="1000" dirty="0"/>
              <a:t>, 2006.</a:t>
            </a:r>
            <a:br>
              <a:rPr lang="en-US" sz="1000" dirty="0"/>
            </a:br>
            <a:r>
              <a:rPr lang="en-US" sz="1000" dirty="0" smtClean="0"/>
              <a:t>G</a:t>
            </a:r>
            <a:r>
              <a:rPr lang="en-US" sz="1000" dirty="0"/>
              <a:t>. Hinton, O. </a:t>
            </a:r>
            <a:r>
              <a:rPr lang="en-US" sz="1000" dirty="0" err="1"/>
              <a:t>Vinyals</a:t>
            </a:r>
            <a:r>
              <a:rPr lang="en-US" sz="1000" dirty="0"/>
              <a:t>, and J. Dean, “Distilling the knowledge in a neural </a:t>
            </a:r>
            <a:r>
              <a:rPr lang="en-US" sz="1000" dirty="0" smtClean="0"/>
              <a:t>network</a:t>
            </a:r>
            <a:r>
              <a:rPr lang="en-US" sz="1000" dirty="0"/>
              <a:t>,” </a:t>
            </a:r>
            <a:r>
              <a:rPr lang="en-US" sz="1000" i="1" dirty="0" smtClean="0"/>
              <a:t>NIPS </a:t>
            </a:r>
            <a:r>
              <a:rPr lang="en-US" sz="1000" i="1" dirty="0"/>
              <a:t>Deep Learning Workshop</a:t>
            </a:r>
            <a:r>
              <a:rPr lang="en-US" sz="1000" dirty="0"/>
              <a:t>, 2014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27" y="3816660"/>
            <a:ext cx="5406624" cy="1140406"/>
          </a:xfrm>
          <a:prstGeom prst="rect">
            <a:avLst/>
          </a:prstGeom>
          <a:ln w="19050">
            <a:solidFill>
              <a:srgbClr val="698E18"/>
            </a:solidFill>
          </a:ln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621838" y="5562752"/>
            <a:ext cx="1695201" cy="720836"/>
            <a:chOff x="1117600" y="5130800"/>
            <a:chExt cx="2578100" cy="109626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170538" y="5624052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416425" y="5620196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65054" y="5622124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919167" y="5616340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67796" y="5618268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913683" y="5622124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657110" y="5622124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400537" y="5624052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1268361" y="5466736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524934" y="5468664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781507" y="5466736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038080" y="5466736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289451" y="5466736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540822" y="5464808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792193" y="5462880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043564" y="5460952"/>
              <a:ext cx="167148" cy="314632"/>
            </a:xfrm>
            <a:prstGeom prst="roundRect">
              <a:avLst/>
            </a:prstGeom>
            <a:solidFill>
              <a:srgbClr val="DA81B6"/>
            </a:solidFill>
            <a:ln>
              <a:solidFill>
                <a:srgbClr val="BE8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294935" y="5468664"/>
              <a:ext cx="167148" cy="314632"/>
            </a:xfrm>
            <a:prstGeom prst="roundRect">
              <a:avLst/>
            </a:prstGeom>
            <a:solidFill>
              <a:srgbClr val="CD1D22"/>
            </a:solidFill>
            <a:ln>
              <a:solidFill>
                <a:srgbClr val="C047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17600" y="5130800"/>
              <a:ext cx="2578100" cy="10962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H="1">
            <a:off x="4469439" y="5014912"/>
            <a:ext cx="6427" cy="49068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Compression: distillation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AU" sz="2000" dirty="0" smtClean="0"/>
              <a:t>“</a:t>
            </a:r>
            <a:r>
              <a:rPr lang="en-AU" sz="2000" dirty="0" err="1" smtClean="0"/>
              <a:t>Distill</a:t>
            </a:r>
            <a:r>
              <a:rPr lang="en-AU" sz="2000" dirty="0" smtClean="0"/>
              <a:t>” the information from a complicated model</a:t>
            </a:r>
          </a:p>
          <a:p>
            <a:pPr lvl="1"/>
            <a:r>
              <a:rPr lang="en-AU" dirty="0" smtClean="0"/>
              <a:t>Approximate the function represented by the complicated network</a:t>
            </a:r>
          </a:p>
          <a:p>
            <a:pPr lvl="1"/>
            <a:r>
              <a:rPr lang="en-AU" dirty="0" smtClean="0"/>
              <a:t>Modelling the class distribution</a:t>
            </a:r>
          </a:p>
          <a:p>
            <a:pPr lvl="1"/>
            <a:r>
              <a:rPr lang="en-AU" dirty="0"/>
              <a:t>From </a:t>
            </a:r>
            <a:r>
              <a:rPr lang="en-AU" dirty="0" err="1" smtClean="0"/>
              <a:t>Bucila</a:t>
            </a:r>
            <a:r>
              <a:rPr lang="en-AU" dirty="0" smtClean="0"/>
              <a:t> et al. and more recently Hinton et al.</a:t>
            </a:r>
            <a:endParaRPr lang="en-AU" dirty="0"/>
          </a:p>
        </p:txBody>
      </p:sp>
      <p:pic>
        <p:nvPicPr>
          <p:cNvPr id="7170" name="Picture 2" descr="mage result for class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520" y="4088740"/>
            <a:ext cx="3707390" cy="178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68390" y="4646837"/>
                <a:ext cx="11376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charset="0"/>
                        </a:rPr>
                        <m:t>𝑦</m:t>
                      </m:r>
                      <m:r>
                        <a:rPr lang="en-AU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390" y="4646837"/>
                <a:ext cx="113768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02336" y="6448895"/>
            <a:ext cx="993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C. </a:t>
            </a:r>
            <a:r>
              <a:rPr lang="en-US" sz="1000" dirty="0" err="1"/>
              <a:t>Bucila</a:t>
            </a:r>
            <a:r>
              <a:rPr lang="en-US" sz="1000" dirty="0"/>
              <a:t>, R. </a:t>
            </a:r>
            <a:r>
              <a:rPr lang="en-US" sz="1000" dirty="0" err="1"/>
              <a:t>Caruana</a:t>
            </a:r>
            <a:r>
              <a:rPr lang="en-US" sz="1000" dirty="0"/>
              <a:t>, and A. </a:t>
            </a:r>
            <a:r>
              <a:rPr lang="en-US" sz="1000" dirty="0" err="1"/>
              <a:t>Niculescu-Mizil</a:t>
            </a:r>
            <a:r>
              <a:rPr lang="en-US" sz="1000" dirty="0"/>
              <a:t>, “Model compression,” </a:t>
            </a:r>
            <a:r>
              <a:rPr lang="en-US" sz="1000" i="1" dirty="0" smtClean="0"/>
              <a:t>KDD</a:t>
            </a:r>
            <a:r>
              <a:rPr lang="en-US" sz="1000" dirty="0"/>
              <a:t>, 2006.</a:t>
            </a:r>
            <a:br>
              <a:rPr lang="en-US" sz="1000" dirty="0"/>
            </a:br>
            <a:r>
              <a:rPr lang="en-US" sz="1000" dirty="0" smtClean="0"/>
              <a:t>G</a:t>
            </a:r>
            <a:r>
              <a:rPr lang="en-US" sz="1000" dirty="0"/>
              <a:t>. Hinton, O. </a:t>
            </a:r>
            <a:r>
              <a:rPr lang="en-US" sz="1000" dirty="0" err="1"/>
              <a:t>Vinyals</a:t>
            </a:r>
            <a:r>
              <a:rPr lang="en-US" sz="1000" dirty="0"/>
              <a:t>, and J. Dean, “Distilling the knowledge in a neural </a:t>
            </a:r>
            <a:r>
              <a:rPr lang="en-US" sz="1000" dirty="0" smtClean="0"/>
              <a:t>network</a:t>
            </a:r>
            <a:r>
              <a:rPr lang="en-US" sz="1000" dirty="0"/>
              <a:t>,” </a:t>
            </a:r>
            <a:r>
              <a:rPr lang="en-US" sz="1000" i="1" dirty="0" smtClean="0"/>
              <a:t>NIPS </a:t>
            </a:r>
            <a:r>
              <a:rPr lang="en-US" sz="1000" i="1" dirty="0"/>
              <a:t>Deep Learning Workshop</a:t>
            </a:r>
            <a:r>
              <a:rPr lang="en-US" sz="1000" dirty="0"/>
              <a:t>, 2014</a:t>
            </a:r>
            <a:r>
              <a:rPr lang="en-US" sz="1000" dirty="0" smtClean="0"/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2498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65" y="1844986"/>
            <a:ext cx="5406624" cy="1140406"/>
          </a:xfrm>
          <a:prstGeom prst="rect">
            <a:avLst/>
          </a:prstGeom>
          <a:ln w="19050">
            <a:solidFill>
              <a:srgbClr val="698E18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2440545" y="4771585"/>
            <a:ext cx="2578100" cy="1096264"/>
            <a:chOff x="1117600" y="5130800"/>
            <a:chExt cx="2578100" cy="109626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170538" y="5624052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416425" y="5620196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165054" y="5622124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19167" y="5616340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67796" y="5618268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913683" y="5622124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657110" y="5622124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400537" y="5624052"/>
              <a:ext cx="208344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1268361" y="5466736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524934" y="5468664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781507" y="5466736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038080" y="5466736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289451" y="5466736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540822" y="5464808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792193" y="5462880"/>
              <a:ext cx="167148" cy="314632"/>
            </a:xfrm>
            <a:prstGeom prst="roundRect">
              <a:avLst/>
            </a:prstGeom>
            <a:solidFill>
              <a:srgbClr val="FDDBB7"/>
            </a:solidFill>
            <a:ln>
              <a:solidFill>
                <a:srgbClr val="EDCD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043564" y="5460952"/>
              <a:ext cx="167148" cy="314632"/>
            </a:xfrm>
            <a:prstGeom prst="roundRect">
              <a:avLst/>
            </a:prstGeom>
            <a:solidFill>
              <a:srgbClr val="DA81B6"/>
            </a:solidFill>
            <a:ln>
              <a:solidFill>
                <a:srgbClr val="BE8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294935" y="5468664"/>
              <a:ext cx="167148" cy="314632"/>
            </a:xfrm>
            <a:prstGeom prst="roundRect">
              <a:avLst/>
            </a:prstGeom>
            <a:solidFill>
              <a:srgbClr val="CD1D22"/>
            </a:solidFill>
            <a:ln>
              <a:solidFill>
                <a:srgbClr val="C047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17600" y="5130800"/>
              <a:ext cx="2578100" cy="10962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34" y="1473791"/>
            <a:ext cx="1080000" cy="108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1" y="1614575"/>
            <a:ext cx="1080000" cy="10800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291490" y="2753726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333360" y="1673726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5336" y="1632454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61301" y="2415940"/>
            <a:ext cx="453274" cy="7711"/>
          </a:xfrm>
          <a:prstGeom prst="straightConnector1">
            <a:avLst/>
          </a:prstGeom>
          <a:ln w="5715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003062" y="2454040"/>
            <a:ext cx="453274" cy="7711"/>
          </a:xfrm>
          <a:prstGeom prst="straightConnector1">
            <a:avLst/>
          </a:prstGeom>
          <a:ln w="5715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35" y="2071184"/>
            <a:ext cx="1080000" cy="10800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1863631" y="5319717"/>
            <a:ext cx="453274" cy="7711"/>
          </a:xfrm>
          <a:prstGeom prst="straightConnector1">
            <a:avLst/>
          </a:prstGeom>
          <a:ln w="5715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211176" y="5315861"/>
            <a:ext cx="453274" cy="7711"/>
          </a:xfrm>
          <a:prstGeom prst="straightConnector1">
            <a:avLst/>
          </a:prstGeom>
          <a:ln w="5715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mage result for class distrib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76" y="1776456"/>
            <a:ext cx="1573584" cy="7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mage result for class distrib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576" y="1928856"/>
            <a:ext cx="1573584" cy="7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Connector 57"/>
          <p:cNvCxnSpPr/>
          <p:nvPr/>
        </p:nvCxnSpPr>
        <p:spPr>
          <a:xfrm>
            <a:off x="10461520" y="1925554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903453" y="1903662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8888999" y="2627519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2" descr="mage result for class distrib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66" y="2252564"/>
            <a:ext cx="1573584" cy="7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318477" y="3232298"/>
                <a:ext cx="11376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477" y="3232298"/>
                <a:ext cx="113768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22099" y="3232298"/>
                <a:ext cx="11376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99" y="3232298"/>
                <a:ext cx="113768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2" descr="mage result for class distrib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60" y="4622487"/>
            <a:ext cx="1573584" cy="7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mage result for class distrib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660" y="4774887"/>
            <a:ext cx="1573584" cy="7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Connector 63"/>
          <p:cNvCxnSpPr/>
          <p:nvPr/>
        </p:nvCxnSpPr>
        <p:spPr>
          <a:xfrm>
            <a:off x="7621604" y="4771585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63537" y="4749693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049083" y="5473550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 descr="mage result for class distrib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50" y="5098595"/>
            <a:ext cx="1573584" cy="7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478561" y="6078329"/>
                <a:ext cx="11376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561" y="6078329"/>
                <a:ext cx="1137683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reeform 72"/>
          <p:cNvSpPr/>
          <p:nvPr/>
        </p:nvSpPr>
        <p:spPr>
          <a:xfrm>
            <a:off x="7177131" y="3532440"/>
            <a:ext cx="3066145" cy="2824419"/>
          </a:xfrm>
          <a:custGeom>
            <a:avLst/>
            <a:gdLst>
              <a:gd name="connsiteX0" fmla="*/ 0 w 2864281"/>
              <a:gd name="connsiteY0" fmla="*/ 2849526 h 2849526"/>
              <a:gd name="connsiteX1" fmla="*/ 2679405 w 2864281"/>
              <a:gd name="connsiteY1" fmla="*/ 1998921 h 2849526"/>
              <a:gd name="connsiteX2" fmla="*/ 2636875 w 2864281"/>
              <a:gd name="connsiteY2" fmla="*/ 0 h 2849526"/>
              <a:gd name="connsiteX3" fmla="*/ 2636875 w 2864281"/>
              <a:gd name="connsiteY3" fmla="*/ 0 h 284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4281" h="2849526">
                <a:moveTo>
                  <a:pt x="0" y="2849526"/>
                </a:moveTo>
                <a:cubicBezTo>
                  <a:pt x="1119963" y="2661684"/>
                  <a:pt x="2239926" y="2473842"/>
                  <a:pt x="2679405" y="1998921"/>
                </a:cubicBezTo>
                <a:cubicBezTo>
                  <a:pt x="3118884" y="1524000"/>
                  <a:pt x="2636875" y="0"/>
                  <a:pt x="2636875" y="0"/>
                </a:cubicBezTo>
                <a:lnTo>
                  <a:pt x="2636875" y="0"/>
                </a:lnTo>
              </a:path>
            </a:pathLst>
          </a:custGeom>
          <a:noFill/>
          <a:ln w="47625"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11" y="4303960"/>
            <a:ext cx="1080000" cy="1080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78" y="4444744"/>
            <a:ext cx="1080000" cy="1080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73467" y="5583895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415337" y="4503895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37313" y="4462623"/>
            <a:ext cx="246845" cy="379882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12" y="4901353"/>
            <a:ext cx="1080000" cy="1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04076" y="6062467"/>
                <a:ext cx="11376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76" y="6062467"/>
                <a:ext cx="113768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Compression: distillation</a:t>
            </a:r>
          </a:p>
        </p:txBody>
      </p:sp>
    </p:spTree>
    <p:extLst>
      <p:ext uri="{BB962C8B-B14F-4D97-AF65-F5344CB8AC3E}">
        <p14:creationId xmlns:p14="http://schemas.microsoft.com/office/powerpoint/2010/main" val="90843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Trends in DCNNs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Feature Embedding</a:t>
            </a:r>
          </a:p>
          <a:p>
            <a:pPr lvl="1"/>
            <a:r>
              <a:rPr lang="en-US" dirty="0" smtClean="0"/>
              <a:t>Rather than classification, learning a feature vector that is “close” to other classes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Unsupervised Approaches</a:t>
            </a:r>
          </a:p>
          <a:p>
            <a:pPr lvl="1"/>
            <a:r>
              <a:rPr lang="en-US" dirty="0"/>
              <a:t>Deep Auto-Encoders and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smtClean="0"/>
              <a:t>Auto-Encoders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7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Embedding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The networks for classification learn a specific classification layer</a:t>
            </a:r>
          </a:p>
          <a:p>
            <a:r>
              <a:rPr lang="en-US" dirty="0" smtClean="0"/>
              <a:t>Alternative: use the method to learn an embedding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 rot="20107131">
            <a:off x="3366014" y="3839843"/>
            <a:ext cx="4317344" cy="2394453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84" y="4889776"/>
            <a:ext cx="418033" cy="418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29" y="4304310"/>
            <a:ext cx="421200" cy="42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97" y="5382883"/>
            <a:ext cx="421200" cy="42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1210" t="30739" r="59382" b="55298"/>
          <a:stretch/>
        </p:blipFill>
        <p:spPr>
          <a:xfrm>
            <a:off x="8220447" y="4704258"/>
            <a:ext cx="800100" cy="468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4434" t="50891" r="65505" b="26789"/>
          <a:stretch/>
        </p:blipFill>
        <p:spPr>
          <a:xfrm>
            <a:off x="9173332" y="4019252"/>
            <a:ext cx="414767" cy="749021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1199668" y="5010003"/>
            <a:ext cx="3186595" cy="562122"/>
          </a:xfrm>
          <a:custGeom>
            <a:avLst/>
            <a:gdLst>
              <a:gd name="connsiteX0" fmla="*/ 0 w 3300413"/>
              <a:gd name="connsiteY0" fmla="*/ 76360 h 633572"/>
              <a:gd name="connsiteX1" fmla="*/ 2314575 w 3300413"/>
              <a:gd name="connsiteY1" fmla="*/ 47785 h 633572"/>
              <a:gd name="connsiteX2" fmla="*/ 3300413 w 3300413"/>
              <a:gd name="connsiteY2" fmla="*/ 633572 h 63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0413" h="633572">
                <a:moveTo>
                  <a:pt x="0" y="76360"/>
                </a:moveTo>
                <a:cubicBezTo>
                  <a:pt x="882253" y="15638"/>
                  <a:pt x="1764506" y="-45084"/>
                  <a:pt x="2314575" y="47785"/>
                </a:cubicBezTo>
                <a:cubicBezTo>
                  <a:pt x="2864644" y="140654"/>
                  <a:pt x="3082528" y="387113"/>
                  <a:pt x="3300413" y="633572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flipV="1">
            <a:off x="1507050" y="5692351"/>
            <a:ext cx="2879213" cy="111731"/>
          </a:xfrm>
          <a:custGeom>
            <a:avLst/>
            <a:gdLst>
              <a:gd name="connsiteX0" fmla="*/ 0 w 3300413"/>
              <a:gd name="connsiteY0" fmla="*/ 76360 h 633572"/>
              <a:gd name="connsiteX1" fmla="*/ 2314575 w 3300413"/>
              <a:gd name="connsiteY1" fmla="*/ 47785 h 633572"/>
              <a:gd name="connsiteX2" fmla="*/ 3300413 w 3300413"/>
              <a:gd name="connsiteY2" fmla="*/ 633572 h 63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0413" h="633572">
                <a:moveTo>
                  <a:pt x="0" y="76360"/>
                </a:moveTo>
                <a:cubicBezTo>
                  <a:pt x="882253" y="15638"/>
                  <a:pt x="1764506" y="-45084"/>
                  <a:pt x="2314575" y="47785"/>
                </a:cubicBezTo>
                <a:cubicBezTo>
                  <a:pt x="2864644" y="140654"/>
                  <a:pt x="3082528" y="387113"/>
                  <a:pt x="3300413" y="633572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761429" y="4462939"/>
            <a:ext cx="2745105" cy="1109185"/>
          </a:xfrm>
          <a:custGeom>
            <a:avLst/>
            <a:gdLst>
              <a:gd name="connsiteX0" fmla="*/ 0 w 3300413"/>
              <a:gd name="connsiteY0" fmla="*/ 76360 h 633572"/>
              <a:gd name="connsiteX1" fmla="*/ 2314575 w 3300413"/>
              <a:gd name="connsiteY1" fmla="*/ 47785 h 633572"/>
              <a:gd name="connsiteX2" fmla="*/ 3300413 w 3300413"/>
              <a:gd name="connsiteY2" fmla="*/ 633572 h 63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0413" h="633572">
                <a:moveTo>
                  <a:pt x="0" y="76360"/>
                </a:moveTo>
                <a:cubicBezTo>
                  <a:pt x="882253" y="15638"/>
                  <a:pt x="1764506" y="-45084"/>
                  <a:pt x="2314575" y="47785"/>
                </a:cubicBezTo>
                <a:cubicBezTo>
                  <a:pt x="2864644" y="140654"/>
                  <a:pt x="3082528" y="387113"/>
                  <a:pt x="3300413" y="633572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82190" y="5256507"/>
            <a:ext cx="657225" cy="631235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 flipV="1">
            <a:off x="6543675" y="4704257"/>
            <a:ext cx="1676772" cy="207899"/>
          </a:xfrm>
          <a:custGeom>
            <a:avLst/>
            <a:gdLst>
              <a:gd name="connsiteX0" fmla="*/ 0 w 3300413"/>
              <a:gd name="connsiteY0" fmla="*/ 76360 h 633572"/>
              <a:gd name="connsiteX1" fmla="*/ 2314575 w 3300413"/>
              <a:gd name="connsiteY1" fmla="*/ 47785 h 633572"/>
              <a:gd name="connsiteX2" fmla="*/ 3300413 w 3300413"/>
              <a:gd name="connsiteY2" fmla="*/ 633572 h 63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0413" h="633572">
                <a:moveTo>
                  <a:pt x="0" y="76360"/>
                </a:moveTo>
                <a:cubicBezTo>
                  <a:pt x="882253" y="15638"/>
                  <a:pt x="1764506" y="-45084"/>
                  <a:pt x="2314575" y="47785"/>
                </a:cubicBezTo>
                <a:cubicBezTo>
                  <a:pt x="2864644" y="140654"/>
                  <a:pt x="3082528" y="387113"/>
                  <a:pt x="3300413" y="633572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6543675" y="4147838"/>
            <a:ext cx="2629657" cy="367072"/>
          </a:xfrm>
          <a:custGeom>
            <a:avLst/>
            <a:gdLst>
              <a:gd name="connsiteX0" fmla="*/ 0 w 3300413"/>
              <a:gd name="connsiteY0" fmla="*/ 76360 h 633572"/>
              <a:gd name="connsiteX1" fmla="*/ 2314575 w 3300413"/>
              <a:gd name="connsiteY1" fmla="*/ 47785 h 633572"/>
              <a:gd name="connsiteX2" fmla="*/ 3300413 w 3300413"/>
              <a:gd name="connsiteY2" fmla="*/ 633572 h 63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0413" h="633572">
                <a:moveTo>
                  <a:pt x="0" y="76360"/>
                </a:moveTo>
                <a:cubicBezTo>
                  <a:pt x="882253" y="15638"/>
                  <a:pt x="1764506" y="-45084"/>
                  <a:pt x="2314575" y="47785"/>
                </a:cubicBezTo>
                <a:cubicBezTo>
                  <a:pt x="2864644" y="140654"/>
                  <a:pt x="3082528" y="387113"/>
                  <a:pt x="3300413" y="633572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15062" y="4258541"/>
            <a:ext cx="657225" cy="631235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747731" y="4704258"/>
            <a:ext cx="1467331" cy="7403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92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  <p:bldP spid="11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14636" y="3571876"/>
            <a:ext cx="3766809" cy="3256403"/>
          </a:xfrm>
          <a:prstGeom prst="rect">
            <a:avLst/>
          </a:prstGeom>
          <a:solidFill>
            <a:schemeClr val="accent6">
              <a:alpha val="14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Embedding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networks for classification learn a specific classification layer</a:t>
            </a:r>
          </a:p>
          <a:p>
            <a:r>
              <a:rPr lang="en-US" dirty="0" smtClean="0"/>
              <a:t>Alternative: use the method to learn an embedding</a:t>
            </a:r>
          </a:p>
          <a:p>
            <a:r>
              <a:rPr lang="en-US" dirty="0" smtClean="0"/>
              <a:t>Use “pairs” of images</a:t>
            </a:r>
            <a:endParaRPr lang="en-US" dirty="0"/>
          </a:p>
        </p:txBody>
      </p:sp>
      <p:sp>
        <p:nvSpPr>
          <p:cNvPr id="18" name="Cube 17"/>
          <p:cNvSpPr/>
          <p:nvPr/>
        </p:nvSpPr>
        <p:spPr>
          <a:xfrm flipH="1">
            <a:off x="3106109" y="3857103"/>
            <a:ext cx="367274" cy="1189160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 flipH="1">
            <a:off x="4038347" y="3970756"/>
            <a:ext cx="522597" cy="961854"/>
          </a:xfrm>
          <a:prstGeom prst="cube">
            <a:avLst>
              <a:gd name="adj" fmla="val 48421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 flipH="1">
            <a:off x="5154563" y="4385495"/>
            <a:ext cx="483801" cy="259130"/>
          </a:xfrm>
          <a:prstGeom prst="cube">
            <a:avLst>
              <a:gd name="adj" fmla="val 26256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526407" y="4515060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92235" y="4515060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607791" y="4515060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674659" y="4515060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581447" y="4575110"/>
            <a:ext cx="972292" cy="577442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 flipH="1">
            <a:off x="6257541" y="3719696"/>
            <a:ext cx="81297" cy="1432856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75" y="5562859"/>
            <a:ext cx="1062000" cy="106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75" y="3910778"/>
            <a:ext cx="1060057" cy="1060057"/>
          </a:xfrm>
          <a:prstGeom prst="rect">
            <a:avLst/>
          </a:prstGeom>
        </p:spPr>
      </p:pic>
      <p:sp>
        <p:nvSpPr>
          <p:cNvPr id="36" name="Cube 35"/>
          <p:cNvSpPr/>
          <p:nvPr/>
        </p:nvSpPr>
        <p:spPr>
          <a:xfrm flipH="1">
            <a:off x="3187406" y="5518542"/>
            <a:ext cx="367274" cy="1189160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/>
          <p:cNvSpPr/>
          <p:nvPr/>
        </p:nvSpPr>
        <p:spPr>
          <a:xfrm flipH="1">
            <a:off x="4119644" y="5632195"/>
            <a:ext cx="522597" cy="961854"/>
          </a:xfrm>
          <a:prstGeom prst="cube">
            <a:avLst>
              <a:gd name="adj" fmla="val 48421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/>
          <p:cNvSpPr/>
          <p:nvPr/>
        </p:nvSpPr>
        <p:spPr>
          <a:xfrm flipH="1">
            <a:off x="5235860" y="6046934"/>
            <a:ext cx="483801" cy="259130"/>
          </a:xfrm>
          <a:prstGeom prst="cube">
            <a:avLst>
              <a:gd name="adj" fmla="val 26256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607704" y="6176499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573532" y="6176499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689088" y="6176499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755956" y="6176499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581446" y="5562859"/>
            <a:ext cx="972293" cy="628293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be 43"/>
          <p:cNvSpPr/>
          <p:nvPr/>
        </p:nvSpPr>
        <p:spPr>
          <a:xfrm flipH="1">
            <a:off x="6338838" y="5381135"/>
            <a:ext cx="81297" cy="1432856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314073" y="5114890"/>
                <a:ext cx="2139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s-I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AU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sz="28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73" y="5114890"/>
                <a:ext cx="213969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7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20" grpId="0" animBg="1"/>
      <p:bldP spid="21" grpId="0" animBg="1"/>
      <p:bldP spid="33" grpId="0" animBg="1"/>
      <p:bldP spid="36" grpId="0" animBg="1"/>
      <p:bldP spid="37" grpId="0" animBg="1"/>
      <p:bldP spid="38" grpId="0" animBg="1"/>
      <p:bldP spid="44" grpId="0" animBg="1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Auto-Encoders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AU" dirty="0" smtClean="0"/>
              <a:t>Aim</a:t>
            </a:r>
          </a:p>
          <a:p>
            <a:pPr lvl="1"/>
            <a:r>
              <a:rPr lang="en-AU" dirty="0" smtClean="0"/>
              <a:t>Produce a generative model</a:t>
            </a:r>
            <a:endParaRPr lang="en-US" dirty="0"/>
          </a:p>
          <a:p>
            <a:pPr lvl="2"/>
            <a:r>
              <a:rPr lang="en-US" dirty="0" smtClean="0"/>
              <a:t>Previously more of a memory system</a:t>
            </a:r>
          </a:p>
          <a:p>
            <a:pPr lvl="1"/>
            <a:r>
              <a:rPr lang="en-AU" dirty="0" smtClean="0"/>
              <a:t>Constrain the network to produce latent vectors that follow a Gaussian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29490" y="4185587"/>
            <a:ext cx="1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35473" y="5242328"/>
            <a:ext cx="7239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477258" y="5242328"/>
            <a:ext cx="7239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52740" y="6345587"/>
                <a:ext cx="1333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Input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740" y="6345587"/>
                <a:ext cx="133350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295639" y="4522328"/>
            <a:ext cx="18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19207" y="4811421"/>
            <a:ext cx="1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74412" y="5688711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n</a:t>
            </a:r>
            <a:r>
              <a:rPr lang="en-AU" baseline="-25000" dirty="0" smtClean="0"/>
              <a:t>2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735823" y="5939825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n</a:t>
            </a:r>
            <a:r>
              <a:rPr lang="en-AU" baseline="-25000" dirty="0" smtClean="0"/>
              <a:t>1</a:t>
            </a:r>
            <a:endParaRPr lang="en-US" baseline="-250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07945" y="5242805"/>
            <a:ext cx="7239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06686" y="4499825"/>
            <a:ext cx="18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675217" y="5242328"/>
            <a:ext cx="7239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459855" y="4185587"/>
            <a:ext cx="1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883105" y="6309157"/>
                <a:ext cx="1333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Output (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05" y="6309157"/>
                <a:ext cx="13335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832469" y="593605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n</a:t>
            </a:r>
            <a:r>
              <a:rPr lang="en-AU" baseline="-25000" dirty="0" smtClean="0"/>
              <a:t>1</a:t>
            </a:r>
            <a:endParaRPr lang="en-US" baseline="-25000" dirty="0"/>
          </a:p>
        </p:txBody>
      </p:sp>
      <p:sp>
        <p:nvSpPr>
          <p:cNvPr id="18" name="Oval 17"/>
          <p:cNvSpPr/>
          <p:nvPr/>
        </p:nvSpPr>
        <p:spPr>
          <a:xfrm>
            <a:off x="5203074" y="4458119"/>
            <a:ext cx="423276" cy="17830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Auto-Encoders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Encoder: produces the hidden representation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𝑧</m:t>
                    </m:r>
                  </m:oMath>
                </a14:m>
                <a:endParaRPr lang="en-AU" dirty="0" smtClean="0"/>
              </a:p>
              <a:p>
                <a:r>
                  <a:rPr lang="en-US" dirty="0" smtClean="0"/>
                  <a:t>Decoder</a:t>
                </a:r>
                <a:r>
                  <a:rPr lang="en-US" dirty="0"/>
                  <a:t>: </a:t>
                </a:r>
                <a:r>
                  <a:rPr lang="en-US" dirty="0" smtClean="0"/>
                  <a:t>samples from a Gaussian distribution to get noisy representations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29490" y="4185587"/>
            <a:ext cx="1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35473" y="5242328"/>
            <a:ext cx="7239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477258" y="5242328"/>
            <a:ext cx="7239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52740" y="6345587"/>
                <a:ext cx="1333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Input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740" y="6345587"/>
                <a:ext cx="133350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295639" y="4522328"/>
            <a:ext cx="18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19207" y="4811421"/>
            <a:ext cx="1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74412" y="5688711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n</a:t>
            </a:r>
            <a:r>
              <a:rPr lang="en-AU" baseline="-25000" dirty="0" smtClean="0"/>
              <a:t>2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735823" y="5939825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n</a:t>
            </a:r>
            <a:r>
              <a:rPr lang="en-AU" baseline="-25000" dirty="0" smtClean="0"/>
              <a:t>1</a:t>
            </a:r>
            <a:endParaRPr lang="en-US" baseline="-250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07945" y="5242805"/>
            <a:ext cx="7239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06686" y="4499825"/>
            <a:ext cx="18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675217" y="5242328"/>
            <a:ext cx="7239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459855" y="4185587"/>
            <a:ext cx="1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883105" y="6309157"/>
                <a:ext cx="1333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Output (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05" y="6309157"/>
                <a:ext cx="13335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832469" y="593605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n</a:t>
            </a:r>
            <a:r>
              <a:rPr lang="en-AU" baseline="-25000" dirty="0" smtClean="0"/>
              <a:t>1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2944368" y="4041648"/>
            <a:ext cx="2888101" cy="234051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84138" y="4049567"/>
            <a:ext cx="2888101" cy="2340515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3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  <p:bldP spid="10" grpId="0"/>
      <p:bldP spid="11" grpId="0"/>
      <p:bldP spid="13" grpId="0" animBg="1"/>
      <p:bldP spid="15" grpId="0" animBg="1"/>
      <p:bldP spid="16" grpId="0"/>
      <p:bldP spid="17" grpId="0"/>
      <p:bldP spid="3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" t="13913" r="1932" b="13623"/>
          <a:stretch/>
        </p:blipFill>
        <p:spPr>
          <a:xfrm>
            <a:off x="6205728" y="1032320"/>
            <a:ext cx="5806082" cy="57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88420" y="570655"/>
            <a:ext cx="200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3 </a:t>
            </a:r>
            <a:r>
              <a:rPr lang="en-US" sz="2400" dirty="0" smtClean="0"/>
              <a:t>iterations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108644" y="570655"/>
            <a:ext cx="200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50 iterations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t="13541" r="2116" b="13639"/>
          <a:stretch/>
        </p:blipFill>
        <p:spPr>
          <a:xfrm>
            <a:off x="200305" y="1032320"/>
            <a:ext cx="577647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0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Briefly Discussed</a:t>
            </a:r>
            <a:endParaRPr lang="en-US" dirty="0"/>
          </a:p>
          <a:p>
            <a:pPr lvl="1"/>
            <a:r>
              <a:rPr lang="en-US" dirty="0" smtClean="0"/>
              <a:t>Transfer learning</a:t>
            </a:r>
          </a:p>
          <a:p>
            <a:pPr lvl="1"/>
            <a:r>
              <a:rPr lang="en-US" dirty="0" smtClean="0"/>
              <a:t>Object detection</a:t>
            </a:r>
          </a:p>
          <a:p>
            <a:pPr lvl="1"/>
            <a:r>
              <a:rPr lang="en-US" dirty="0" smtClean="0"/>
              <a:t>Model compression</a:t>
            </a:r>
          </a:p>
          <a:p>
            <a:pPr lvl="1"/>
            <a:r>
              <a:rPr lang="en-US" dirty="0" smtClean="0"/>
              <a:t>Feature embedding</a:t>
            </a:r>
            <a:endParaRPr lang="en-US" dirty="0"/>
          </a:p>
          <a:p>
            <a:pPr lvl="1"/>
            <a:r>
              <a:rPr lang="en-US" dirty="0" err="1" smtClean="0"/>
              <a:t>Variational</a:t>
            </a:r>
            <a:r>
              <a:rPr lang="en-US" dirty="0" smtClean="0"/>
              <a:t> auto-encoders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85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III</a:t>
            </a:r>
            <a:br>
              <a:rPr lang="en-US" dirty="0" smtClean="0"/>
            </a:br>
            <a:r>
              <a:rPr lang="en-US" sz="4000" dirty="0" smtClean="0"/>
              <a:t>Extended Topics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74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from earlier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Introduced Neural Networks</a:t>
            </a:r>
            <a:endParaRPr lang="en-US" dirty="0"/>
          </a:p>
          <a:p>
            <a:pPr lvl="1"/>
            <a:r>
              <a:rPr lang="en-US" dirty="0" smtClean="0"/>
              <a:t>Trained a very simple network</a:t>
            </a:r>
          </a:p>
          <a:p>
            <a:pPr lvl="1"/>
            <a:r>
              <a:rPr lang="en-US" dirty="0" smtClean="0"/>
              <a:t>Extended this to have multiple hidden layers</a:t>
            </a:r>
          </a:p>
          <a:p>
            <a:pPr lvl="1"/>
            <a:r>
              <a:rPr lang="en-US" dirty="0" smtClean="0"/>
              <a:t>Changed the loss function to perform unsupervised learning (auto-encoder)</a:t>
            </a:r>
          </a:p>
          <a:p>
            <a:r>
              <a:rPr lang="en-US" dirty="0"/>
              <a:t>Discussed Convolutional Neural Networks</a:t>
            </a:r>
          </a:p>
          <a:p>
            <a:pPr lvl="1"/>
            <a:r>
              <a:rPr lang="en-US" dirty="0"/>
              <a:t>Basis for using convolutions</a:t>
            </a:r>
          </a:p>
          <a:p>
            <a:pPr lvl="1"/>
            <a:r>
              <a:rPr lang="en-US" dirty="0"/>
              <a:t>Coded up and trained two CNNs</a:t>
            </a:r>
          </a:p>
          <a:p>
            <a:pPr lvl="1"/>
            <a:r>
              <a:rPr lang="en-US" dirty="0"/>
              <a:t>Motivation for using Deep CNNs</a:t>
            </a:r>
          </a:p>
          <a:p>
            <a:pPr lvl="1"/>
            <a:r>
              <a:rPr lang="en-US" dirty="0"/>
              <a:t>More advanced architectures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329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DCNNs for Practical Problems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Transfer learning and fine-tuning</a:t>
            </a:r>
          </a:p>
          <a:p>
            <a:pPr lvl="1"/>
            <a:r>
              <a:rPr lang="en-US" dirty="0" smtClean="0"/>
              <a:t>Getting around the problem of data paucity</a:t>
            </a:r>
          </a:p>
          <a:p>
            <a:endParaRPr lang="en-US" dirty="0"/>
          </a:p>
          <a:p>
            <a:r>
              <a:rPr lang="en-US" dirty="0" smtClean="0"/>
              <a:t>Object detection using deep CNNs</a:t>
            </a:r>
          </a:p>
          <a:p>
            <a:pPr lvl="1"/>
            <a:r>
              <a:rPr lang="en-US" dirty="0" smtClean="0"/>
              <a:t>An overview of the Faster R CNN framework</a:t>
            </a:r>
          </a:p>
          <a:p>
            <a:endParaRPr lang="en-US" dirty="0" smtClean="0"/>
          </a:p>
          <a:p>
            <a:r>
              <a:rPr lang="en-US" dirty="0"/>
              <a:t>Model </a:t>
            </a:r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Dealing with 1000s of queries or putting </a:t>
            </a:r>
            <a:r>
              <a:rPr lang="en-US" dirty="0"/>
              <a:t>them on </a:t>
            </a:r>
            <a:r>
              <a:rPr lang="en-US" dirty="0" smtClean="0"/>
              <a:t>robots/phones</a:t>
            </a:r>
            <a:endParaRPr lang="en-US" dirty="0"/>
          </a:p>
          <a:p>
            <a:pPr lvl="1"/>
            <a:r>
              <a:rPr lang="en-US" dirty="0"/>
              <a:t>Model distillation as a framework to do this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400" dirty="0" smtClean="0"/>
              <a:t>Transfer Learning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8287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 and Fine-Tuning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Training DCNNs is expensive</a:t>
            </a:r>
          </a:p>
          <a:p>
            <a:pPr lvl="1"/>
            <a:r>
              <a:rPr lang="en-US" dirty="0" smtClean="0"/>
              <a:t>Requires a lot of data (1,000 images of 1,000 classes)</a:t>
            </a:r>
            <a:endParaRPr lang="en-US" dirty="0"/>
          </a:p>
          <a:p>
            <a:pPr lvl="1"/>
            <a:r>
              <a:rPr lang="en-US" dirty="0" smtClean="0"/>
              <a:t>A lot GPU processing time (weeks)</a:t>
            </a:r>
          </a:p>
        </p:txBody>
      </p:sp>
      <p:pic>
        <p:nvPicPr>
          <p:cNvPr id="5" name="Picture 2" descr="mage result for 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76" y="3146882"/>
            <a:ext cx="9901648" cy="371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6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Transfer Learning and Fine-Tuning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951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Transfer learning is a form of model adaptation</a:t>
            </a:r>
          </a:p>
          <a:p>
            <a:pPr lvl="1"/>
            <a:r>
              <a:rPr lang="en-US" dirty="0" smtClean="0"/>
              <a:t>Takes a pre-trained network</a:t>
            </a:r>
          </a:p>
          <a:p>
            <a:pPr lvl="1"/>
            <a:r>
              <a:rPr lang="en-US" dirty="0" smtClean="0"/>
              <a:t>Adapts its parameters using the new data</a:t>
            </a:r>
          </a:p>
          <a:p>
            <a:pPr lvl="1"/>
            <a:r>
              <a:rPr lang="en-US" dirty="0" smtClean="0"/>
              <a:t>Diverse uses</a:t>
            </a:r>
          </a:p>
          <a:p>
            <a:pPr lvl="1"/>
            <a:endParaRPr lang="en-US" dirty="0"/>
          </a:p>
        </p:txBody>
      </p:sp>
      <p:pic>
        <p:nvPicPr>
          <p:cNvPr id="5" name="Picture 2" descr="mage result for inception-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3422277"/>
            <a:ext cx="10877550" cy="339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00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34" y="2311496"/>
            <a:ext cx="4122494" cy="335599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Transfer Learning and Fine-Tuning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1" y="4568431"/>
            <a:ext cx="6217564" cy="2198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9" y="1449120"/>
            <a:ext cx="5848427" cy="29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951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Overview of the 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Take a pre-trained network trained for a different task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Remove the last layer to suite the new task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Choose which layers to keep </a:t>
            </a:r>
            <a:r>
              <a:rPr lang="en-US" dirty="0" smtClean="0">
                <a:solidFill>
                  <a:srgbClr val="7030A0"/>
                </a:solidFill>
              </a:rPr>
              <a:t>fixed</a:t>
            </a:r>
            <a:r>
              <a:rPr lang="en-US" dirty="0"/>
              <a:t> or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chemeClr val="accent6"/>
                </a:solidFill>
              </a:rPr>
              <a:t>retrain</a:t>
            </a:r>
            <a:endParaRPr lang="en-US" dirty="0" smtClean="0">
              <a:solidFill>
                <a:srgbClr val="7030A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model as per normal</a:t>
            </a:r>
          </a:p>
          <a:p>
            <a:pPr lvl="1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Transfer Learning and Fine-Tuning</a:t>
            </a:r>
          </a:p>
        </p:txBody>
      </p:sp>
      <p:sp>
        <p:nvSpPr>
          <p:cNvPr id="8" name="Cube 7"/>
          <p:cNvSpPr/>
          <p:nvPr/>
        </p:nvSpPr>
        <p:spPr>
          <a:xfrm flipH="1">
            <a:off x="4108560" y="4274392"/>
            <a:ext cx="745224" cy="1984629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46" y="4307730"/>
            <a:ext cx="1995182" cy="2004170"/>
          </a:xfrm>
          <a:prstGeom prst="rect">
            <a:avLst/>
          </a:prstGeom>
        </p:spPr>
      </p:pic>
      <p:sp>
        <p:nvSpPr>
          <p:cNvPr id="10" name="Cube 9"/>
          <p:cNvSpPr/>
          <p:nvPr/>
        </p:nvSpPr>
        <p:spPr>
          <a:xfrm flipH="1">
            <a:off x="5382663" y="4771906"/>
            <a:ext cx="701329" cy="1253570"/>
          </a:xfrm>
          <a:prstGeom prst="cube">
            <a:avLst>
              <a:gd name="adj" fmla="val 48421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 flipH="1">
            <a:off x="6618804" y="5193275"/>
            <a:ext cx="770352" cy="612460"/>
          </a:xfrm>
          <a:prstGeom prst="cube">
            <a:avLst>
              <a:gd name="adj" fmla="val 26256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 flipH="1">
            <a:off x="7944743" y="4697640"/>
            <a:ext cx="81297" cy="1432856"/>
          </a:xfrm>
          <a:prstGeom prst="cube">
            <a:avLst>
              <a:gd name="adj" fmla="val 79414"/>
            </a:avLst>
          </a:prstGeom>
          <a:solidFill>
            <a:schemeClr val="accent5">
              <a:alpha val="39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 flipH="1">
            <a:off x="8581627" y="5111076"/>
            <a:ext cx="59808" cy="715588"/>
          </a:xfrm>
          <a:prstGeom prst="cube">
            <a:avLst>
              <a:gd name="adj" fmla="val 79414"/>
            </a:avLst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582540" y="5396891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71800" y="5396891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105306" y="5404851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421984" y="5463552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5395" y="5463552"/>
            <a:ext cx="499925" cy="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/>
          <p:cNvSpPr/>
          <p:nvPr/>
        </p:nvSpPr>
        <p:spPr>
          <a:xfrm flipH="1">
            <a:off x="8569428" y="5176655"/>
            <a:ext cx="59808" cy="576000"/>
          </a:xfrm>
          <a:prstGeom prst="cube">
            <a:avLst>
              <a:gd name="adj" fmla="val 79414"/>
            </a:avLst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5400000">
            <a:off x="4782960" y="5305264"/>
            <a:ext cx="638296" cy="2381695"/>
          </a:xfrm>
          <a:prstGeom prst="righ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/>
          <p:cNvSpPr/>
          <p:nvPr/>
        </p:nvSpPr>
        <p:spPr>
          <a:xfrm rot="5400000">
            <a:off x="7085987" y="5603915"/>
            <a:ext cx="638296" cy="1784396"/>
          </a:xfrm>
          <a:prstGeom prst="righ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 flipH="1">
            <a:off x="4111818" y="4274392"/>
            <a:ext cx="745224" cy="1984629"/>
          </a:xfrm>
          <a:prstGeom prst="cube">
            <a:avLst>
              <a:gd name="adj" fmla="val 79414"/>
            </a:avLst>
          </a:prstGeom>
          <a:solidFill>
            <a:srgbClr val="7030A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 flipH="1">
            <a:off x="5379405" y="4770106"/>
            <a:ext cx="701329" cy="1253570"/>
          </a:xfrm>
          <a:prstGeom prst="cube">
            <a:avLst>
              <a:gd name="adj" fmla="val 48421"/>
            </a:avLst>
          </a:prstGeom>
          <a:solidFill>
            <a:srgbClr val="7030A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 flipH="1">
            <a:off x="6618804" y="5187877"/>
            <a:ext cx="770352" cy="612460"/>
          </a:xfrm>
          <a:prstGeom prst="cube">
            <a:avLst>
              <a:gd name="adj" fmla="val 26256"/>
            </a:avLst>
          </a:prstGeom>
          <a:solidFill>
            <a:schemeClr val="accent6">
              <a:alpha val="39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 flipH="1">
            <a:off x="7945213" y="4697640"/>
            <a:ext cx="81297" cy="1432856"/>
          </a:xfrm>
          <a:prstGeom prst="cube">
            <a:avLst>
              <a:gd name="adj" fmla="val 79414"/>
            </a:avLst>
          </a:prstGeom>
          <a:solidFill>
            <a:schemeClr val="accent6">
              <a:alpha val="39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4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6762</TotalTime>
  <Words>744</Words>
  <Application>Microsoft Macintosh PowerPoint</Application>
  <PresentationFormat>Widescreen</PresentationFormat>
  <Paragraphs>161</Paragraphs>
  <Slides>30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Digging Deeper Neural Networks</vt:lpstr>
      <vt:lpstr>PowerPoint Presentation</vt:lpstr>
      <vt:lpstr>Part III Extended Topics</vt:lpstr>
      <vt:lpstr>DCNNs for Practical Problems</vt:lpstr>
      <vt:lpstr>Transfer Learning</vt:lpstr>
      <vt:lpstr>Transfer Learning and Fine-Tuning</vt:lpstr>
      <vt:lpstr>Transfer Learning and Fine-Tuning</vt:lpstr>
      <vt:lpstr>Transfer Learning and Fine-Tuning</vt:lpstr>
      <vt:lpstr>Transfer Learning and Fine-Tuning</vt:lpstr>
      <vt:lpstr>Transfer Learning and Fine-Tuning</vt:lpstr>
      <vt:lpstr>Object Detection</vt:lpstr>
      <vt:lpstr>Object Detection Using DCNNs</vt:lpstr>
      <vt:lpstr>Object Detection Using DCNNs</vt:lpstr>
      <vt:lpstr>Model Compression</vt:lpstr>
      <vt:lpstr>Model Compression</vt:lpstr>
      <vt:lpstr>PowerPoint Presentation</vt:lpstr>
      <vt:lpstr>DCNNs: for resource limited environments</vt:lpstr>
      <vt:lpstr>DCNNs: for resource limited environments</vt:lpstr>
      <vt:lpstr>Model Compression: pruning</vt:lpstr>
      <vt:lpstr>Model Compression: distillation</vt:lpstr>
      <vt:lpstr>Model Compression: distillation</vt:lpstr>
      <vt:lpstr>Model Compression: distillation</vt:lpstr>
      <vt:lpstr>Other Trends in DCNNs</vt:lpstr>
      <vt:lpstr>Feature Embedding</vt:lpstr>
      <vt:lpstr>Feature Embedding</vt:lpstr>
      <vt:lpstr>Variational Auto-Encoders</vt:lpstr>
      <vt:lpstr>Variational Auto-Encoders</vt:lpstr>
      <vt:lpstr>PowerPoint Presentation</vt:lpstr>
      <vt:lpstr>Recap</vt:lpstr>
      <vt:lpstr>Recap from earlier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Digging Deeper Neural Networks</dc:title>
  <dc:creator>Chris McCool</dc:creator>
  <cp:lastModifiedBy>Chris McCool</cp:lastModifiedBy>
  <cp:revision>172</cp:revision>
  <dcterms:created xsi:type="dcterms:W3CDTF">2017-10-04T00:24:47Z</dcterms:created>
  <dcterms:modified xsi:type="dcterms:W3CDTF">2018-02-19T01:31:45Z</dcterms:modified>
</cp:coreProperties>
</file>